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8288000" cy="10287000"/>
  <p:notesSz cx="6858000" cy="9144000"/>
  <p:embeddedFontLst>
    <p:embeddedFont>
      <p:font typeface="Red Hat Display" panose="020B0604020202020204" charset="0"/>
      <p:regular r:id="rId31"/>
    </p:embeddedFont>
    <p:embeddedFont>
      <p:font typeface="Red Hat Display 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6.svg"/><Relationship Id="rId7" Type="http://schemas.openxmlformats.org/officeDocument/2006/relationships/image" Target="../media/image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8.svg"/><Relationship Id="rId5" Type="http://schemas.openxmlformats.org/officeDocument/2006/relationships/image" Target="../media/image2.svg"/><Relationship Id="rId10" Type="http://schemas.openxmlformats.org/officeDocument/2006/relationships/image" Target="../media/image47.png"/><Relationship Id="rId4" Type="http://schemas.openxmlformats.org/officeDocument/2006/relationships/image" Target="../media/image1.png"/><Relationship Id="rId9" Type="http://schemas.openxmlformats.org/officeDocument/2006/relationships/image" Target="../media/image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760629" y="-2095015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4" y="0"/>
                </a:lnTo>
                <a:lnTo>
                  <a:pt x="10960234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614108" y="2136222"/>
            <a:ext cx="6925852" cy="6014556"/>
          </a:xfrm>
          <a:custGeom>
            <a:avLst/>
            <a:gdLst/>
            <a:ahLst/>
            <a:cxnLst/>
            <a:rect l="l" t="t" r="r" b="b"/>
            <a:pathLst>
              <a:path w="6925852" h="6014556">
                <a:moveTo>
                  <a:pt x="0" y="0"/>
                </a:moveTo>
                <a:lnTo>
                  <a:pt x="6925852" y="0"/>
                </a:lnTo>
                <a:lnTo>
                  <a:pt x="6925852" y="6014556"/>
                </a:lnTo>
                <a:lnTo>
                  <a:pt x="0" y="60145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35325">
            <a:off x="-1336143" y="6923321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30696">
            <a:off x="12315724" y="82296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22531" y="3801319"/>
            <a:ext cx="8114734" cy="1342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90"/>
              </a:lnSpc>
            </a:pPr>
            <a:r>
              <a:rPr lang="en-US" sz="8673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Kiva loans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410530"/>
            <a:ext cx="11263330" cy="5888949"/>
          </a:xfrm>
          <a:custGeom>
            <a:avLst/>
            <a:gdLst/>
            <a:ahLst/>
            <a:cxnLst/>
            <a:rect l="l" t="t" r="r" b="b"/>
            <a:pathLst>
              <a:path w="11263330" h="5888949">
                <a:moveTo>
                  <a:pt x="0" y="0"/>
                </a:moveTo>
                <a:lnTo>
                  <a:pt x="11263330" y="0"/>
                </a:lnTo>
                <a:lnTo>
                  <a:pt x="11263330" y="5888949"/>
                </a:lnTo>
                <a:lnTo>
                  <a:pt x="0" y="58889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Preprocessing: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1821" y="1594556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Handle outliers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224399" y="2871407"/>
            <a:ext cx="6884314" cy="6386893"/>
          </a:xfrm>
          <a:custGeom>
            <a:avLst/>
            <a:gdLst/>
            <a:ahLst/>
            <a:cxnLst/>
            <a:rect l="l" t="t" r="r" b="b"/>
            <a:pathLst>
              <a:path w="6884314" h="6386893">
                <a:moveTo>
                  <a:pt x="0" y="0"/>
                </a:moveTo>
                <a:lnTo>
                  <a:pt x="6884314" y="0"/>
                </a:lnTo>
                <a:lnTo>
                  <a:pt x="6884314" y="6386893"/>
                </a:lnTo>
                <a:lnTo>
                  <a:pt x="0" y="6386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869781" y="2829037"/>
            <a:ext cx="7162591" cy="6075503"/>
          </a:xfrm>
          <a:custGeom>
            <a:avLst/>
            <a:gdLst/>
            <a:ahLst/>
            <a:cxnLst/>
            <a:rect l="l" t="t" r="r" b="b"/>
            <a:pathLst>
              <a:path w="7162591" h="6075503">
                <a:moveTo>
                  <a:pt x="0" y="0"/>
                </a:moveTo>
                <a:lnTo>
                  <a:pt x="7162591" y="0"/>
                </a:lnTo>
                <a:lnTo>
                  <a:pt x="7162591" y="6075503"/>
                </a:lnTo>
                <a:lnTo>
                  <a:pt x="0" y="6075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Visualization: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1875" y="1577834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1. Categorical Columns: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971806" y="2491797"/>
            <a:ext cx="8614625" cy="5987165"/>
          </a:xfrm>
          <a:custGeom>
            <a:avLst/>
            <a:gdLst/>
            <a:ahLst/>
            <a:cxnLst/>
            <a:rect l="l" t="t" r="r" b="b"/>
            <a:pathLst>
              <a:path w="8614625" h="5987165">
                <a:moveTo>
                  <a:pt x="0" y="0"/>
                </a:moveTo>
                <a:lnTo>
                  <a:pt x="8614625" y="0"/>
                </a:lnTo>
                <a:lnTo>
                  <a:pt x="8614625" y="5987164"/>
                </a:lnTo>
                <a:lnTo>
                  <a:pt x="0" y="59871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65010" y="2640194"/>
            <a:ext cx="6900361" cy="5838767"/>
          </a:xfrm>
          <a:custGeom>
            <a:avLst/>
            <a:gdLst/>
            <a:ahLst/>
            <a:cxnLst/>
            <a:rect l="l" t="t" r="r" b="b"/>
            <a:pathLst>
              <a:path w="6900361" h="5838767">
                <a:moveTo>
                  <a:pt x="0" y="0"/>
                </a:moveTo>
                <a:lnTo>
                  <a:pt x="6900361" y="0"/>
                </a:lnTo>
                <a:lnTo>
                  <a:pt x="6900361" y="5838767"/>
                </a:lnTo>
                <a:lnTo>
                  <a:pt x="0" y="58387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Visualization: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65010" y="1636166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1. Categorical Columns: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82156" y="2582862"/>
            <a:ext cx="7701168" cy="5121277"/>
          </a:xfrm>
          <a:custGeom>
            <a:avLst/>
            <a:gdLst/>
            <a:ahLst/>
            <a:cxnLst/>
            <a:rect l="l" t="t" r="r" b="b"/>
            <a:pathLst>
              <a:path w="7701168" h="5121277">
                <a:moveTo>
                  <a:pt x="0" y="0"/>
                </a:moveTo>
                <a:lnTo>
                  <a:pt x="7701168" y="0"/>
                </a:lnTo>
                <a:lnTo>
                  <a:pt x="7701168" y="5121276"/>
                </a:lnTo>
                <a:lnTo>
                  <a:pt x="0" y="51212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045367" y="2491797"/>
            <a:ext cx="7897488" cy="5212342"/>
          </a:xfrm>
          <a:custGeom>
            <a:avLst/>
            <a:gdLst/>
            <a:ahLst/>
            <a:cxnLst/>
            <a:rect l="l" t="t" r="r" b="b"/>
            <a:pathLst>
              <a:path w="7897488" h="5212342">
                <a:moveTo>
                  <a:pt x="0" y="0"/>
                </a:moveTo>
                <a:lnTo>
                  <a:pt x="7897487" y="0"/>
                </a:lnTo>
                <a:lnTo>
                  <a:pt x="7897487" y="5212341"/>
                </a:lnTo>
                <a:lnTo>
                  <a:pt x="0" y="52123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Visualization: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2271" y="1636166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   2. Numerical Columns: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7398" y="2682297"/>
            <a:ext cx="6887981" cy="5793942"/>
          </a:xfrm>
          <a:custGeom>
            <a:avLst/>
            <a:gdLst/>
            <a:ahLst/>
            <a:cxnLst/>
            <a:rect l="l" t="t" r="r" b="b"/>
            <a:pathLst>
              <a:path w="6887981" h="5793942">
                <a:moveTo>
                  <a:pt x="0" y="0"/>
                </a:moveTo>
                <a:lnTo>
                  <a:pt x="6887980" y="0"/>
                </a:lnTo>
                <a:lnTo>
                  <a:pt x="6887980" y="5793941"/>
                </a:lnTo>
                <a:lnTo>
                  <a:pt x="0" y="5793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526487" y="2406072"/>
            <a:ext cx="8357775" cy="6484480"/>
          </a:xfrm>
          <a:custGeom>
            <a:avLst/>
            <a:gdLst/>
            <a:ahLst/>
            <a:cxnLst/>
            <a:rect l="l" t="t" r="r" b="b"/>
            <a:pathLst>
              <a:path w="8357775" h="6484480">
                <a:moveTo>
                  <a:pt x="0" y="0"/>
                </a:moveTo>
                <a:lnTo>
                  <a:pt x="8357774" y="0"/>
                </a:lnTo>
                <a:lnTo>
                  <a:pt x="8357774" y="6484480"/>
                </a:lnTo>
                <a:lnTo>
                  <a:pt x="0" y="64844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Visualization: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47398" y="1621879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   2. Numerical Columns: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90382" y="2768022"/>
            <a:ext cx="15001866" cy="5363167"/>
          </a:xfrm>
          <a:custGeom>
            <a:avLst/>
            <a:gdLst/>
            <a:ahLst/>
            <a:cxnLst/>
            <a:rect l="l" t="t" r="r" b="b"/>
            <a:pathLst>
              <a:path w="15001866" h="5363167">
                <a:moveTo>
                  <a:pt x="0" y="0"/>
                </a:moveTo>
                <a:lnTo>
                  <a:pt x="15001866" y="0"/>
                </a:lnTo>
                <a:lnTo>
                  <a:pt x="15001866" y="5363167"/>
                </a:lnTo>
                <a:lnTo>
                  <a:pt x="0" y="53631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Prediction Models: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49016" y="1662399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Prepare Data for the Model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300983" y="2955955"/>
            <a:ext cx="6958317" cy="5401394"/>
          </a:xfrm>
          <a:custGeom>
            <a:avLst/>
            <a:gdLst/>
            <a:ahLst/>
            <a:cxnLst/>
            <a:rect l="l" t="t" r="r" b="b"/>
            <a:pathLst>
              <a:path w="6958317" h="5401394">
                <a:moveTo>
                  <a:pt x="0" y="0"/>
                </a:moveTo>
                <a:lnTo>
                  <a:pt x="6958317" y="0"/>
                </a:lnTo>
                <a:lnTo>
                  <a:pt x="6958317" y="5401394"/>
                </a:lnTo>
                <a:lnTo>
                  <a:pt x="0" y="54013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35777" y="3270280"/>
            <a:ext cx="9508086" cy="4689450"/>
          </a:xfrm>
          <a:custGeom>
            <a:avLst/>
            <a:gdLst/>
            <a:ahLst/>
            <a:cxnLst/>
            <a:rect l="l" t="t" r="r" b="b"/>
            <a:pathLst>
              <a:path w="9508086" h="4689450">
                <a:moveTo>
                  <a:pt x="0" y="0"/>
                </a:moveTo>
                <a:lnTo>
                  <a:pt x="9508086" y="0"/>
                </a:lnTo>
                <a:lnTo>
                  <a:pt x="9508086" y="4689450"/>
                </a:lnTo>
                <a:lnTo>
                  <a:pt x="0" y="4689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Prediction Models: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5777" y="2349530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1. Linear Regression: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869296" y="3317868"/>
            <a:ext cx="9009012" cy="4391894"/>
          </a:xfrm>
          <a:custGeom>
            <a:avLst/>
            <a:gdLst/>
            <a:ahLst/>
            <a:cxnLst/>
            <a:rect l="l" t="t" r="r" b="b"/>
            <a:pathLst>
              <a:path w="9009012" h="4391894">
                <a:moveTo>
                  <a:pt x="0" y="0"/>
                </a:moveTo>
                <a:lnTo>
                  <a:pt x="9009012" y="0"/>
                </a:lnTo>
                <a:lnTo>
                  <a:pt x="9009012" y="4391894"/>
                </a:lnTo>
                <a:lnTo>
                  <a:pt x="0" y="43918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453795" y="3317868"/>
            <a:ext cx="8415502" cy="4465368"/>
          </a:xfrm>
          <a:custGeom>
            <a:avLst/>
            <a:gdLst/>
            <a:ahLst/>
            <a:cxnLst/>
            <a:rect l="l" t="t" r="r" b="b"/>
            <a:pathLst>
              <a:path w="8415502" h="4465368">
                <a:moveTo>
                  <a:pt x="0" y="0"/>
                </a:moveTo>
                <a:lnTo>
                  <a:pt x="8415501" y="0"/>
                </a:lnTo>
                <a:lnTo>
                  <a:pt x="8415501" y="4465368"/>
                </a:lnTo>
                <a:lnTo>
                  <a:pt x="0" y="44653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Prediction Models: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95266" y="2415597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2. Decision Tree: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64250" y="3278431"/>
            <a:ext cx="8616128" cy="4738870"/>
          </a:xfrm>
          <a:custGeom>
            <a:avLst/>
            <a:gdLst/>
            <a:ahLst/>
            <a:cxnLst/>
            <a:rect l="l" t="t" r="r" b="b"/>
            <a:pathLst>
              <a:path w="8616128" h="4738870">
                <a:moveTo>
                  <a:pt x="0" y="0"/>
                </a:moveTo>
                <a:lnTo>
                  <a:pt x="8616128" y="0"/>
                </a:lnTo>
                <a:lnTo>
                  <a:pt x="8616128" y="4738870"/>
                </a:lnTo>
                <a:lnTo>
                  <a:pt x="0" y="4738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551455" y="3278431"/>
            <a:ext cx="8812795" cy="4480248"/>
          </a:xfrm>
          <a:custGeom>
            <a:avLst/>
            <a:gdLst/>
            <a:ahLst/>
            <a:cxnLst/>
            <a:rect l="l" t="t" r="r" b="b"/>
            <a:pathLst>
              <a:path w="8812795" h="4480248">
                <a:moveTo>
                  <a:pt x="0" y="0"/>
                </a:moveTo>
                <a:lnTo>
                  <a:pt x="8812795" y="0"/>
                </a:lnTo>
                <a:lnTo>
                  <a:pt x="8812795" y="4480248"/>
                </a:lnTo>
                <a:lnTo>
                  <a:pt x="0" y="44802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Prediction Models: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1455" y="2413384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 3.  Random Forest: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02394" y="1875931"/>
            <a:ext cx="14351363" cy="7785614"/>
          </a:xfrm>
          <a:custGeom>
            <a:avLst/>
            <a:gdLst/>
            <a:ahLst/>
            <a:cxnLst/>
            <a:rect l="l" t="t" r="r" b="b"/>
            <a:pathLst>
              <a:path w="14351363" h="7785614">
                <a:moveTo>
                  <a:pt x="0" y="0"/>
                </a:moveTo>
                <a:lnTo>
                  <a:pt x="14351363" y="0"/>
                </a:lnTo>
                <a:lnTo>
                  <a:pt x="14351363" y="7785614"/>
                </a:lnTo>
                <a:lnTo>
                  <a:pt x="0" y="77856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Time series: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39566" y="2774254"/>
            <a:ext cx="13114519" cy="6908777"/>
            <a:chOff x="0" y="0"/>
            <a:chExt cx="3454030" cy="18195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54030" cy="1819596"/>
            </a:xfrm>
            <a:custGeom>
              <a:avLst/>
              <a:gdLst/>
              <a:ahLst/>
              <a:cxnLst/>
              <a:rect l="l" t="t" r="r" b="b"/>
              <a:pathLst>
                <a:path w="3454030" h="1819596">
                  <a:moveTo>
                    <a:pt x="17710" y="0"/>
                  </a:moveTo>
                  <a:lnTo>
                    <a:pt x="3436320" y="0"/>
                  </a:lnTo>
                  <a:cubicBezTo>
                    <a:pt x="3446101" y="0"/>
                    <a:pt x="3454030" y="7929"/>
                    <a:pt x="3454030" y="17710"/>
                  </a:cubicBezTo>
                  <a:lnTo>
                    <a:pt x="3454030" y="1801886"/>
                  </a:lnTo>
                  <a:cubicBezTo>
                    <a:pt x="3454030" y="1811667"/>
                    <a:pt x="3446101" y="1819596"/>
                    <a:pt x="3436320" y="1819596"/>
                  </a:cubicBezTo>
                  <a:lnTo>
                    <a:pt x="17710" y="1819596"/>
                  </a:lnTo>
                  <a:cubicBezTo>
                    <a:pt x="7929" y="1819596"/>
                    <a:pt x="0" y="1811667"/>
                    <a:pt x="0" y="1801886"/>
                  </a:cubicBezTo>
                  <a:lnTo>
                    <a:pt x="0" y="17710"/>
                  </a:lnTo>
                  <a:cubicBezTo>
                    <a:pt x="0" y="7929"/>
                    <a:pt x="7929" y="0"/>
                    <a:pt x="17710" y="0"/>
                  </a:cubicBezTo>
                  <a:close/>
                </a:path>
              </a:pathLst>
            </a:custGeom>
            <a:solidFill>
              <a:srgbClr val="ECE1D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454030" cy="1867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615128" y="907439"/>
            <a:ext cx="8831146" cy="1866815"/>
            <a:chOff x="0" y="0"/>
            <a:chExt cx="2325899" cy="491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25899" cy="491672"/>
            </a:xfrm>
            <a:custGeom>
              <a:avLst/>
              <a:gdLst/>
              <a:ahLst/>
              <a:cxnLst/>
              <a:rect l="l" t="t" r="r" b="b"/>
              <a:pathLst>
                <a:path w="2325899" h="491672">
                  <a:moveTo>
                    <a:pt x="26300" y="0"/>
                  </a:moveTo>
                  <a:lnTo>
                    <a:pt x="2299599" y="0"/>
                  </a:lnTo>
                  <a:cubicBezTo>
                    <a:pt x="2306574" y="0"/>
                    <a:pt x="2313263" y="2771"/>
                    <a:pt x="2318196" y="7703"/>
                  </a:cubicBezTo>
                  <a:cubicBezTo>
                    <a:pt x="2323128" y="12635"/>
                    <a:pt x="2325899" y="19325"/>
                    <a:pt x="2325899" y="26300"/>
                  </a:cubicBezTo>
                  <a:lnTo>
                    <a:pt x="2325899" y="465372"/>
                  </a:lnTo>
                  <a:cubicBezTo>
                    <a:pt x="2325899" y="472347"/>
                    <a:pt x="2323128" y="479036"/>
                    <a:pt x="2318196" y="483969"/>
                  </a:cubicBezTo>
                  <a:cubicBezTo>
                    <a:pt x="2313263" y="488901"/>
                    <a:pt x="2306574" y="491672"/>
                    <a:pt x="2299599" y="491672"/>
                  </a:cubicBezTo>
                  <a:lnTo>
                    <a:pt x="26300" y="491672"/>
                  </a:lnTo>
                  <a:cubicBezTo>
                    <a:pt x="19325" y="491672"/>
                    <a:pt x="12635" y="488901"/>
                    <a:pt x="7703" y="483969"/>
                  </a:cubicBezTo>
                  <a:cubicBezTo>
                    <a:pt x="2771" y="479036"/>
                    <a:pt x="0" y="472347"/>
                    <a:pt x="0" y="465372"/>
                  </a:cubicBezTo>
                  <a:lnTo>
                    <a:pt x="0" y="26300"/>
                  </a:lnTo>
                  <a:cubicBezTo>
                    <a:pt x="0" y="19325"/>
                    <a:pt x="2771" y="12635"/>
                    <a:pt x="7703" y="7703"/>
                  </a:cubicBezTo>
                  <a:cubicBezTo>
                    <a:pt x="12635" y="2771"/>
                    <a:pt x="19325" y="0"/>
                    <a:pt x="26300" y="0"/>
                  </a:cubicBezTo>
                  <a:close/>
                </a:path>
              </a:pathLst>
            </a:custGeom>
            <a:solidFill>
              <a:srgbClr val="5B7ABE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2325899" cy="5392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TextBox 12"/>
          <p:cNvSpPr txBox="1"/>
          <p:nvPr/>
        </p:nvSpPr>
        <p:spPr>
          <a:xfrm>
            <a:off x="5235536" y="1205460"/>
            <a:ext cx="7359323" cy="11681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40"/>
              </a:lnSpc>
              <a:spcBef>
                <a:spcPct val="0"/>
              </a:spcBef>
            </a:pPr>
            <a:r>
              <a:rPr lang="en-US" sz="6886" b="1">
                <a:solidFill>
                  <a:srgbClr val="FFFFFF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Agenda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39566" y="2961367"/>
            <a:ext cx="13022629" cy="6296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63831" lvl="1" indent="-481916" algn="l">
              <a:lnSpc>
                <a:spcPts val="6249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Introduction</a:t>
            </a:r>
          </a:p>
          <a:p>
            <a:pPr marL="963831" lvl="1" indent="-481916" algn="l">
              <a:lnSpc>
                <a:spcPts val="6249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Overview</a:t>
            </a:r>
          </a:p>
          <a:p>
            <a:pPr marL="963831" lvl="1" indent="-481916" algn="l">
              <a:lnSpc>
                <a:spcPts val="6249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Preprocessing</a:t>
            </a:r>
          </a:p>
          <a:p>
            <a:pPr marL="963831" lvl="1" indent="-481916" algn="l">
              <a:lnSpc>
                <a:spcPts val="6249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Data Visualization</a:t>
            </a:r>
          </a:p>
          <a:p>
            <a:pPr marL="963831" lvl="1" indent="-481916" algn="l">
              <a:lnSpc>
                <a:spcPts val="6249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Machine learning model for prediction</a:t>
            </a:r>
          </a:p>
          <a:p>
            <a:pPr marL="963831" lvl="1" indent="-481916" algn="l">
              <a:lnSpc>
                <a:spcPts val="6249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Time series</a:t>
            </a:r>
          </a:p>
          <a:p>
            <a:pPr marL="963831" lvl="1" indent="-481916" algn="l">
              <a:lnSpc>
                <a:spcPts val="6249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Visualizations using Power Bi</a:t>
            </a:r>
          </a:p>
          <a:p>
            <a:pPr marL="963831" lvl="1" indent="-481916" algn="l">
              <a:lnSpc>
                <a:spcPts val="6249"/>
              </a:lnSpc>
              <a:buFont typeface="Arial"/>
              <a:buChar char="•"/>
            </a:pPr>
            <a:r>
              <a:rPr lang="en-US" sz="4464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Conclusion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54249" y="1888814"/>
            <a:ext cx="14548351" cy="7710626"/>
          </a:xfrm>
          <a:custGeom>
            <a:avLst/>
            <a:gdLst/>
            <a:ahLst/>
            <a:cxnLst/>
            <a:rect l="l" t="t" r="r" b="b"/>
            <a:pathLst>
              <a:path w="14548351" h="7710626">
                <a:moveTo>
                  <a:pt x="0" y="0"/>
                </a:moveTo>
                <a:lnTo>
                  <a:pt x="14548351" y="0"/>
                </a:lnTo>
                <a:lnTo>
                  <a:pt x="14548351" y="7710626"/>
                </a:lnTo>
                <a:lnTo>
                  <a:pt x="0" y="77106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Time series: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326326" y="2760848"/>
            <a:ext cx="15635347" cy="6645023"/>
          </a:xfrm>
          <a:custGeom>
            <a:avLst/>
            <a:gdLst/>
            <a:ahLst/>
            <a:cxnLst/>
            <a:rect l="l" t="t" r="r" b="b"/>
            <a:pathLst>
              <a:path w="15635347" h="6645023">
                <a:moveTo>
                  <a:pt x="0" y="0"/>
                </a:moveTo>
                <a:lnTo>
                  <a:pt x="15635348" y="0"/>
                </a:lnTo>
                <a:lnTo>
                  <a:pt x="15635348" y="6645023"/>
                </a:lnTo>
                <a:lnTo>
                  <a:pt x="0" y="66450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Time series: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29907" y="1919333"/>
            <a:ext cx="12066577" cy="572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71"/>
              </a:lnSpc>
              <a:spcBef>
                <a:spcPct val="0"/>
              </a:spcBef>
            </a:pPr>
            <a:r>
              <a:rPr lang="en-US" sz="3337">
                <a:solidFill>
                  <a:srgbClr val="000000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since p&lt;0.05,  we don’t need to differentiate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35760" y="2640039"/>
            <a:ext cx="16523540" cy="6051747"/>
          </a:xfrm>
          <a:custGeom>
            <a:avLst/>
            <a:gdLst/>
            <a:ahLst/>
            <a:cxnLst/>
            <a:rect l="l" t="t" r="r" b="b"/>
            <a:pathLst>
              <a:path w="16523540" h="6051747">
                <a:moveTo>
                  <a:pt x="0" y="0"/>
                </a:moveTo>
                <a:lnTo>
                  <a:pt x="16523540" y="0"/>
                </a:lnTo>
                <a:lnTo>
                  <a:pt x="16523540" y="6051746"/>
                </a:lnTo>
                <a:lnTo>
                  <a:pt x="0" y="60517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Time series: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23514" y="2491797"/>
            <a:ext cx="16831422" cy="7174393"/>
          </a:xfrm>
          <a:custGeom>
            <a:avLst/>
            <a:gdLst/>
            <a:ahLst/>
            <a:cxnLst/>
            <a:rect l="l" t="t" r="r" b="b"/>
            <a:pathLst>
              <a:path w="16831422" h="7174393">
                <a:moveTo>
                  <a:pt x="0" y="0"/>
                </a:moveTo>
                <a:lnTo>
                  <a:pt x="16831422" y="0"/>
                </a:lnTo>
                <a:lnTo>
                  <a:pt x="16831422" y="7174393"/>
                </a:lnTo>
                <a:lnTo>
                  <a:pt x="0" y="717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Time series: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8289" y="1588032"/>
            <a:ext cx="5829974" cy="43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  <a:spcBef>
                <a:spcPct val="0"/>
              </a:spcBef>
            </a:pPr>
            <a:r>
              <a:rPr lang="en-US" sz="2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R-squared (R2): 0.42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21369" y="2567997"/>
            <a:ext cx="16654692" cy="6851675"/>
          </a:xfrm>
          <a:custGeom>
            <a:avLst/>
            <a:gdLst/>
            <a:ahLst/>
            <a:cxnLst/>
            <a:rect l="l" t="t" r="r" b="b"/>
            <a:pathLst>
              <a:path w="16654692" h="6851675">
                <a:moveTo>
                  <a:pt x="0" y="0"/>
                </a:moveTo>
                <a:lnTo>
                  <a:pt x="16654693" y="0"/>
                </a:lnTo>
                <a:lnTo>
                  <a:pt x="16654693" y="6851674"/>
                </a:lnTo>
                <a:lnTo>
                  <a:pt x="0" y="68516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17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Time series: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30227" y="1644731"/>
            <a:ext cx="14826975" cy="8303106"/>
          </a:xfrm>
          <a:custGeom>
            <a:avLst/>
            <a:gdLst/>
            <a:ahLst/>
            <a:cxnLst/>
            <a:rect l="l" t="t" r="r" b="b"/>
            <a:pathLst>
              <a:path w="14826975" h="8303106">
                <a:moveTo>
                  <a:pt x="0" y="0"/>
                </a:moveTo>
                <a:lnTo>
                  <a:pt x="14826974" y="0"/>
                </a:lnTo>
                <a:lnTo>
                  <a:pt x="14826974" y="8303106"/>
                </a:lnTo>
                <a:lnTo>
                  <a:pt x="0" y="8303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406" y="565665"/>
            <a:ext cx="9955087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Visualizations using Power Bi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28137" y="1805465"/>
            <a:ext cx="14476857" cy="8125136"/>
          </a:xfrm>
          <a:custGeom>
            <a:avLst/>
            <a:gdLst/>
            <a:ahLst/>
            <a:cxnLst/>
            <a:rect l="l" t="t" r="r" b="b"/>
            <a:pathLst>
              <a:path w="14476857" h="8125136">
                <a:moveTo>
                  <a:pt x="0" y="0"/>
                </a:moveTo>
                <a:lnTo>
                  <a:pt x="14476857" y="0"/>
                </a:lnTo>
                <a:lnTo>
                  <a:pt x="14476857" y="8125136"/>
                </a:lnTo>
                <a:lnTo>
                  <a:pt x="0" y="8125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406" y="565665"/>
            <a:ext cx="9955087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Visualizations using Power Bi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82466" y="1771936"/>
            <a:ext cx="14531161" cy="8191942"/>
          </a:xfrm>
          <a:custGeom>
            <a:avLst/>
            <a:gdLst/>
            <a:ahLst/>
            <a:cxnLst/>
            <a:rect l="l" t="t" r="r" b="b"/>
            <a:pathLst>
              <a:path w="14531161" h="8191942">
                <a:moveTo>
                  <a:pt x="0" y="0"/>
                </a:moveTo>
                <a:lnTo>
                  <a:pt x="14531161" y="0"/>
                </a:lnTo>
                <a:lnTo>
                  <a:pt x="14531161" y="8191943"/>
                </a:lnTo>
                <a:lnTo>
                  <a:pt x="0" y="81919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17406" y="565665"/>
            <a:ext cx="9955087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Visualizations using Power Bi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5748" y="1828283"/>
            <a:ext cx="1381570" cy="1381570"/>
          </a:xfrm>
          <a:custGeom>
            <a:avLst/>
            <a:gdLst/>
            <a:ahLst/>
            <a:cxnLst/>
            <a:rect l="l" t="t" r="r" b="b"/>
            <a:pathLst>
              <a:path w="1381570" h="1381570">
                <a:moveTo>
                  <a:pt x="0" y="0"/>
                </a:moveTo>
                <a:lnTo>
                  <a:pt x="1381571" y="0"/>
                </a:lnTo>
                <a:lnTo>
                  <a:pt x="1381571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15748" y="3837643"/>
            <a:ext cx="1381570" cy="1381570"/>
          </a:xfrm>
          <a:custGeom>
            <a:avLst/>
            <a:gdLst/>
            <a:ahLst/>
            <a:cxnLst/>
            <a:rect l="l" t="t" r="r" b="b"/>
            <a:pathLst>
              <a:path w="1381570" h="1381570">
                <a:moveTo>
                  <a:pt x="0" y="0"/>
                </a:moveTo>
                <a:lnTo>
                  <a:pt x="1381571" y="0"/>
                </a:lnTo>
                <a:lnTo>
                  <a:pt x="1381571" y="1381571"/>
                </a:lnTo>
                <a:lnTo>
                  <a:pt x="0" y="1381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350982" y="6417554"/>
            <a:ext cx="1381570" cy="1381570"/>
          </a:xfrm>
          <a:custGeom>
            <a:avLst/>
            <a:gdLst/>
            <a:ahLst/>
            <a:cxnLst/>
            <a:rect l="l" t="t" r="r" b="b"/>
            <a:pathLst>
              <a:path w="1381570" h="1381570">
                <a:moveTo>
                  <a:pt x="0" y="0"/>
                </a:moveTo>
                <a:lnTo>
                  <a:pt x="1381570" y="0"/>
                </a:lnTo>
                <a:lnTo>
                  <a:pt x="1381570" y="1381570"/>
                </a:lnTo>
                <a:lnTo>
                  <a:pt x="0" y="138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491784" y="2004319"/>
            <a:ext cx="1029499" cy="102949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91784" y="4013679"/>
            <a:ext cx="1029499" cy="1029499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27018" y="6593589"/>
            <a:ext cx="1029499" cy="1029499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 rot="1026841">
            <a:off x="13266207" y="-2293406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2830696">
            <a:off x="14939466" y="8144946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12740257" y="3331868"/>
            <a:ext cx="5178810" cy="411480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1966359" y="2471443"/>
            <a:ext cx="751695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we can see that </a:t>
            </a:r>
            <a:r>
              <a:rPr lang="en-US" sz="24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Random Forest</a:t>
            </a:r>
            <a:r>
              <a:rPr lang="en-US" sz="24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model was the best one with </a:t>
            </a:r>
            <a:r>
              <a:rPr lang="en-US" sz="24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RMSE= 98.99, MAE: 26.32, R2: 0.97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966359" y="4480804"/>
            <a:ext cx="7552190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Agriculture </a:t>
            </a:r>
            <a:r>
              <a:rPr lang="en-US" sz="24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with approximately </a:t>
            </a:r>
            <a:r>
              <a:rPr lang="en-US" sz="24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6M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Food </a:t>
            </a:r>
            <a:r>
              <a:rPr lang="en-US" sz="24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with approximately </a:t>
            </a:r>
            <a:r>
              <a:rPr lang="en-US" sz="24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4.5M</a:t>
            </a:r>
          </a:p>
          <a:p>
            <a:pPr algn="l">
              <a:lnSpc>
                <a:spcPts val="3499"/>
              </a:lnSpc>
            </a:pPr>
            <a:r>
              <a:rPr lang="en-US" sz="24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Retail</a:t>
            </a:r>
            <a:r>
              <a:rPr lang="en-US" sz="24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with approximately </a:t>
            </a:r>
            <a:r>
              <a:rPr lang="en-US" sz="24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3.5M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966359" y="7598292"/>
            <a:ext cx="7516956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As number of lenders </a:t>
            </a:r>
            <a:r>
              <a:rPr lang="en-US" sz="24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increase</a:t>
            </a:r>
            <a:r>
              <a:rPr lang="en-US" sz="24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, funded loan amount </a:t>
            </a:r>
            <a:r>
              <a:rPr lang="en-US" sz="2499" b="1">
                <a:solidFill>
                  <a:srgbClr val="5B7ABE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increase</a:t>
            </a:r>
            <a:r>
              <a:rPr lang="en-US" sz="2499">
                <a:solidFill>
                  <a:srgbClr val="5B7ABE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97319" y="1843568"/>
            <a:ext cx="11992820" cy="43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Best Model for predicting future loan amounts based on historical data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32552" y="3852928"/>
            <a:ext cx="10011699" cy="4320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Sectors with the highest amount of fundings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32552" y="6432838"/>
            <a:ext cx="11265234" cy="87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83"/>
              </a:lnSpc>
            </a:pPr>
            <a:r>
              <a:rPr lang="en-US" sz="27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Positive correlation of 0.86 between the number of lenders and the funded amount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26621" y="2266071"/>
            <a:ext cx="959825" cy="49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1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26621" y="4275432"/>
            <a:ext cx="959825" cy="49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1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1854" y="6855342"/>
            <a:ext cx="959825" cy="49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199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15748" y="498413"/>
            <a:ext cx="8592377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Conclusion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80684">
            <a:off x="10082077" y="8242051"/>
            <a:ext cx="10960234" cy="7472887"/>
          </a:xfrm>
          <a:custGeom>
            <a:avLst/>
            <a:gdLst/>
            <a:ahLst/>
            <a:cxnLst/>
            <a:rect l="l" t="t" r="r" b="b"/>
            <a:pathLst>
              <a:path w="10960234" h="7472887">
                <a:moveTo>
                  <a:pt x="0" y="0"/>
                </a:moveTo>
                <a:lnTo>
                  <a:pt x="10960235" y="0"/>
                </a:lnTo>
                <a:lnTo>
                  <a:pt x="10960235" y="7472887"/>
                </a:lnTo>
                <a:lnTo>
                  <a:pt x="0" y="74728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426524">
            <a:off x="-3984660" y="-4765086"/>
            <a:ext cx="9442126" cy="8000056"/>
          </a:xfrm>
          <a:custGeom>
            <a:avLst/>
            <a:gdLst/>
            <a:ahLst/>
            <a:cxnLst/>
            <a:rect l="l" t="t" r="r" b="b"/>
            <a:pathLst>
              <a:path w="9442126" h="8000056">
                <a:moveTo>
                  <a:pt x="0" y="0"/>
                </a:moveTo>
                <a:lnTo>
                  <a:pt x="9442126" y="0"/>
                </a:lnTo>
                <a:lnTo>
                  <a:pt x="9442126" y="8000056"/>
                </a:lnTo>
                <a:lnTo>
                  <a:pt x="0" y="8000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2624874">
            <a:off x="-884948" y="9077955"/>
            <a:ext cx="3242701" cy="1827704"/>
          </a:xfrm>
          <a:custGeom>
            <a:avLst/>
            <a:gdLst/>
            <a:ahLst/>
            <a:cxnLst/>
            <a:rect l="l" t="t" r="r" b="b"/>
            <a:pathLst>
              <a:path w="3242701" h="1827704">
                <a:moveTo>
                  <a:pt x="0" y="0"/>
                </a:moveTo>
                <a:lnTo>
                  <a:pt x="3242701" y="0"/>
                </a:lnTo>
                <a:lnTo>
                  <a:pt x="3242701" y="1827704"/>
                </a:lnTo>
                <a:lnTo>
                  <a:pt x="0" y="18277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2830696">
            <a:off x="16075185" y="-1028700"/>
            <a:ext cx="2835471" cy="4114800"/>
          </a:xfrm>
          <a:custGeom>
            <a:avLst/>
            <a:gdLst/>
            <a:ahLst/>
            <a:cxnLst/>
            <a:rect l="l" t="t" r="r" b="b"/>
            <a:pathLst>
              <a:path w="2835471" h="4114800">
                <a:moveTo>
                  <a:pt x="0" y="0"/>
                </a:moveTo>
                <a:lnTo>
                  <a:pt x="2835471" y="0"/>
                </a:lnTo>
                <a:lnTo>
                  <a:pt x="2835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36403" y="3991013"/>
            <a:ext cx="16756518" cy="2331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95"/>
              </a:lnSpc>
              <a:spcBef>
                <a:spcPct val="0"/>
              </a:spcBef>
            </a:pPr>
            <a:r>
              <a:rPr lang="en-US" sz="14947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Thank You!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633922" y="3418629"/>
            <a:ext cx="6270084" cy="3449742"/>
          </a:xfrm>
          <a:custGeom>
            <a:avLst/>
            <a:gdLst/>
            <a:ahLst/>
            <a:cxnLst/>
            <a:rect l="l" t="t" r="r" b="b"/>
            <a:pathLst>
              <a:path w="6270084" h="3449742">
                <a:moveTo>
                  <a:pt x="0" y="0"/>
                </a:moveTo>
                <a:lnTo>
                  <a:pt x="6270083" y="0"/>
                </a:lnTo>
                <a:lnTo>
                  <a:pt x="6270083" y="3449742"/>
                </a:lnTo>
                <a:lnTo>
                  <a:pt x="0" y="3449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65597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Introduction: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7406" y="1657350"/>
            <a:ext cx="11800511" cy="6915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About Kiva: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 Kiva is a non-profit platform that provides microloans to underserved entrepreneurs globally.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Why Analyze Kiva Loans?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Identify top-funded sectors and countries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Understand lender behavior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Predict future funded amounts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Optimize resource allocation and impact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Project Goals: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Analyze funding trends across sectors and time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Examine relationship between lenders and funding</a:t>
            </a:r>
          </a:p>
          <a:p>
            <a:pPr marL="647700" lvl="1" indent="-323850" algn="l">
              <a:lnSpc>
                <a:spcPts val="4200"/>
              </a:lnSpc>
              <a:spcBef>
                <a:spcPct val="0"/>
              </a:spcBef>
              <a:buFont typeface="Arial"/>
              <a:buChar char="•"/>
            </a:pPr>
            <a:r>
              <a:rPr lang="en-US" sz="3000">
                <a:solidFill>
                  <a:srgbClr val="2D2261"/>
                </a:solidFill>
                <a:latin typeface="Red Hat Display"/>
                <a:ea typeface="Red Hat Display"/>
                <a:cs typeface="Red Hat Display"/>
                <a:sym typeface="Red Hat Display"/>
              </a:rPr>
              <a:t>Build a model to predict funded amount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2D2261"/>
              </a:solidFill>
              <a:latin typeface="Red Hat Display"/>
              <a:ea typeface="Red Hat Display"/>
              <a:cs typeface="Red Hat Display"/>
              <a:sym typeface="Red Hat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484487" y="2692539"/>
            <a:ext cx="11301259" cy="4901921"/>
          </a:xfrm>
          <a:custGeom>
            <a:avLst/>
            <a:gdLst/>
            <a:ahLst/>
            <a:cxnLst/>
            <a:rect l="l" t="t" r="r" b="b"/>
            <a:pathLst>
              <a:path w="11301259" h="4901921">
                <a:moveTo>
                  <a:pt x="0" y="0"/>
                </a:moveTo>
                <a:lnTo>
                  <a:pt x="11301259" y="0"/>
                </a:lnTo>
                <a:lnTo>
                  <a:pt x="11301259" y="4901922"/>
                </a:lnTo>
                <a:lnTo>
                  <a:pt x="0" y="49019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12757" y="1951061"/>
            <a:ext cx="5176759" cy="6061514"/>
          </a:xfrm>
          <a:custGeom>
            <a:avLst/>
            <a:gdLst/>
            <a:ahLst/>
            <a:cxnLst/>
            <a:rect l="l" t="t" r="r" b="b"/>
            <a:pathLst>
              <a:path w="5176759" h="6061514">
                <a:moveTo>
                  <a:pt x="0" y="0"/>
                </a:moveTo>
                <a:lnTo>
                  <a:pt x="5176759" y="0"/>
                </a:lnTo>
                <a:lnTo>
                  <a:pt x="5176759" y="6061514"/>
                </a:lnTo>
                <a:lnTo>
                  <a:pt x="0" y="60615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7406" y="565665"/>
            <a:ext cx="65597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Overview: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362028" y="2953791"/>
            <a:ext cx="11301259" cy="5735389"/>
          </a:xfrm>
          <a:custGeom>
            <a:avLst/>
            <a:gdLst/>
            <a:ahLst/>
            <a:cxnLst/>
            <a:rect l="l" t="t" r="r" b="b"/>
            <a:pathLst>
              <a:path w="11301259" h="5735389">
                <a:moveTo>
                  <a:pt x="0" y="0"/>
                </a:moveTo>
                <a:lnTo>
                  <a:pt x="11301259" y="0"/>
                </a:lnTo>
                <a:lnTo>
                  <a:pt x="11301259" y="5735389"/>
                </a:lnTo>
                <a:lnTo>
                  <a:pt x="0" y="57353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Preprocessing: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52971" y="1556791"/>
            <a:ext cx="14690576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Handle missing values: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‘Partner_id’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170947" y="3631275"/>
            <a:ext cx="12783493" cy="3771130"/>
          </a:xfrm>
          <a:custGeom>
            <a:avLst/>
            <a:gdLst/>
            <a:ahLst/>
            <a:cxnLst/>
            <a:rect l="l" t="t" r="r" b="b"/>
            <a:pathLst>
              <a:path w="12783493" h="3771130">
                <a:moveTo>
                  <a:pt x="0" y="0"/>
                </a:moveTo>
                <a:lnTo>
                  <a:pt x="12783493" y="0"/>
                </a:lnTo>
                <a:lnTo>
                  <a:pt x="12783493" y="3771130"/>
                </a:lnTo>
                <a:lnTo>
                  <a:pt x="0" y="37711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Preprocessing: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41256" y="1609725"/>
            <a:ext cx="14690576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Handle missing values:</a:t>
            </a:r>
          </a:p>
          <a:p>
            <a:pPr marL="755651" lvl="1" indent="-377825" algn="l">
              <a:lnSpc>
                <a:spcPts val="4900"/>
              </a:lnSpc>
              <a:buFont typeface="Arial"/>
              <a:buChar char="•"/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‘borrower_genders’ but we need to normalize this column first!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46480" y="2415597"/>
            <a:ext cx="8767022" cy="6345132"/>
          </a:xfrm>
          <a:custGeom>
            <a:avLst/>
            <a:gdLst/>
            <a:ahLst/>
            <a:cxnLst/>
            <a:rect l="l" t="t" r="r" b="b"/>
            <a:pathLst>
              <a:path w="8767022" h="6345132">
                <a:moveTo>
                  <a:pt x="0" y="0"/>
                </a:moveTo>
                <a:lnTo>
                  <a:pt x="8767022" y="0"/>
                </a:lnTo>
                <a:lnTo>
                  <a:pt x="8767022" y="6345131"/>
                </a:lnTo>
                <a:lnTo>
                  <a:pt x="0" y="63451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Preprocessing: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60306" y="1638300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Normalizing ‘borrower_genders’ &amp; handle missing values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2490530"/>
            <a:ext cx="7312758" cy="5860882"/>
          </a:xfrm>
          <a:custGeom>
            <a:avLst/>
            <a:gdLst/>
            <a:ahLst/>
            <a:cxnLst/>
            <a:rect l="l" t="t" r="r" b="b"/>
            <a:pathLst>
              <a:path w="7312758" h="5860882">
                <a:moveTo>
                  <a:pt x="0" y="0"/>
                </a:moveTo>
                <a:lnTo>
                  <a:pt x="7312758" y="0"/>
                </a:lnTo>
                <a:lnTo>
                  <a:pt x="7312758" y="5860882"/>
                </a:lnTo>
                <a:lnTo>
                  <a:pt x="0" y="5860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Preprocessing: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0349" y="1636455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Check for duplicates or other nulls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C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93540" y="-2095015"/>
            <a:ext cx="6727323" cy="4586811"/>
          </a:xfrm>
          <a:custGeom>
            <a:avLst/>
            <a:gdLst/>
            <a:ahLst/>
            <a:cxnLst/>
            <a:rect l="l" t="t" r="r" b="b"/>
            <a:pathLst>
              <a:path w="6727323" h="4586811">
                <a:moveTo>
                  <a:pt x="0" y="0"/>
                </a:moveTo>
                <a:lnTo>
                  <a:pt x="6727323" y="0"/>
                </a:lnTo>
                <a:lnTo>
                  <a:pt x="6727323" y="4586812"/>
                </a:lnTo>
                <a:lnTo>
                  <a:pt x="0" y="45868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35325">
            <a:off x="-1442576" y="8071855"/>
            <a:ext cx="7907020" cy="6699403"/>
          </a:xfrm>
          <a:custGeom>
            <a:avLst/>
            <a:gdLst/>
            <a:ahLst/>
            <a:cxnLst/>
            <a:rect l="l" t="t" r="r" b="b"/>
            <a:pathLst>
              <a:path w="7907020" h="6699403">
                <a:moveTo>
                  <a:pt x="0" y="0"/>
                </a:moveTo>
                <a:lnTo>
                  <a:pt x="7907020" y="0"/>
                </a:lnTo>
                <a:lnTo>
                  <a:pt x="7907020" y="6699403"/>
                </a:lnTo>
                <a:lnTo>
                  <a:pt x="0" y="669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9505065" y="2079061"/>
            <a:ext cx="8782935" cy="5818694"/>
          </a:xfrm>
          <a:custGeom>
            <a:avLst/>
            <a:gdLst/>
            <a:ahLst/>
            <a:cxnLst/>
            <a:rect l="l" t="t" r="r" b="b"/>
            <a:pathLst>
              <a:path w="8782935" h="5818694">
                <a:moveTo>
                  <a:pt x="0" y="0"/>
                </a:moveTo>
                <a:lnTo>
                  <a:pt x="8782935" y="0"/>
                </a:lnTo>
                <a:lnTo>
                  <a:pt x="8782935" y="5818695"/>
                </a:lnTo>
                <a:lnTo>
                  <a:pt x="0" y="58186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577891" y="2314728"/>
            <a:ext cx="8515952" cy="5567303"/>
          </a:xfrm>
          <a:custGeom>
            <a:avLst/>
            <a:gdLst/>
            <a:ahLst/>
            <a:cxnLst/>
            <a:rect l="l" t="t" r="r" b="b"/>
            <a:pathLst>
              <a:path w="8515952" h="5567303">
                <a:moveTo>
                  <a:pt x="0" y="0"/>
                </a:moveTo>
                <a:lnTo>
                  <a:pt x="8515952" y="0"/>
                </a:lnTo>
                <a:lnTo>
                  <a:pt x="8515952" y="5567304"/>
                </a:lnTo>
                <a:lnTo>
                  <a:pt x="0" y="556730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17406" y="565665"/>
            <a:ext cx="7347965" cy="89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113"/>
              </a:lnSpc>
            </a:pPr>
            <a:r>
              <a:rPr lang="en-US" sz="5718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Data Preprocessing: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77891" y="1547632"/>
            <a:ext cx="14690576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 b="1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Detect outliers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355</Words>
  <Application>Microsoft Office PowerPoint</Application>
  <PresentationFormat>Custom</PresentationFormat>
  <Paragraphs>77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Red Hat Display</vt:lpstr>
      <vt:lpstr>Red Hat Display Bold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Cream Illustrative SWOT Analysis Presentation</dc:title>
  <cp:lastModifiedBy>maryam galal</cp:lastModifiedBy>
  <cp:revision>2</cp:revision>
  <dcterms:created xsi:type="dcterms:W3CDTF">2006-08-16T00:00:00Z</dcterms:created>
  <dcterms:modified xsi:type="dcterms:W3CDTF">2025-05-22T18:23:37Z</dcterms:modified>
  <dc:identifier>DAGnpSz99tY</dc:identifier>
</cp:coreProperties>
</file>